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75" autoAdjust="0"/>
  </p:normalViewPr>
  <p:slideViewPr>
    <p:cSldViewPr snapToGrid="0" snapToObjects="1">
      <p:cViewPr>
        <p:scale>
          <a:sx n="100" d="100"/>
          <a:sy n="100" d="100"/>
        </p:scale>
        <p:origin x="-224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B0CF8-E999-4549-9968-F2F9FE109850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91274-1E36-B047-82A1-499AB9A7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Mining is slated to cease</a:t>
            </a:r>
            <a:r>
              <a:rPr lang="en-US" baseline="0" dirty="0" smtClean="0"/>
              <a:t> in 2021, with remediation done by 2026 so the land can be incorporated into the national park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Edible tissues of wild plants and animals that are traditionally hunted by and gathered by aboriginal people for sustenance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3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Radionuclides can sum (and given reasoning)</a:t>
            </a:r>
          </a:p>
          <a:p>
            <a:r>
              <a:rPr lang="en-US" dirty="0" smtClean="0"/>
              <a:t>Selected</a:t>
            </a:r>
            <a:r>
              <a:rPr lang="en-US" baseline="0" dirty="0" smtClean="0"/>
              <a:t> these 4 metals because we know that they have specific disease outcomes in large mammals, and can </a:t>
            </a:r>
            <a:r>
              <a:rPr lang="en-US" baseline="0" dirty="0" err="1" smtClean="0"/>
              <a:t>bioaccumulate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8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70C7-71E7-E444-930D-3A19E84CB0C5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042" y="76959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we know about </a:t>
            </a:r>
            <a:r>
              <a:rPr lang="en-US" b="1" u="sng" dirty="0" smtClean="0"/>
              <a:t>Metals </a:t>
            </a:r>
            <a:r>
              <a:rPr lang="en-US" dirty="0" smtClean="0"/>
              <a:t>and </a:t>
            </a:r>
            <a:r>
              <a:rPr lang="en-US" b="1" u="sng" dirty="0" smtClean="0"/>
              <a:t>Radionuclides</a:t>
            </a:r>
            <a:r>
              <a:rPr lang="en-US" dirty="0" smtClean="0"/>
              <a:t> coming from </a:t>
            </a:r>
            <a:br>
              <a:rPr lang="en-US" dirty="0" smtClean="0"/>
            </a:br>
            <a:r>
              <a:rPr lang="en-US" dirty="0" smtClean="0"/>
              <a:t>The Ranger Mine??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39013"/>
            <a:ext cx="9246183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Preston Scott, Scott </a:t>
            </a:r>
            <a:r>
              <a:rPr lang="en-US" sz="2000" dirty="0" err="1" smtClean="0"/>
              <a:t>Braley</a:t>
            </a:r>
            <a:r>
              <a:rPr lang="en-US" sz="2000" dirty="0" smtClean="0"/>
              <a:t>, Chloe Stenkamp-Strahm</a:t>
            </a:r>
          </a:p>
          <a:p>
            <a:r>
              <a:rPr lang="en-US" sz="2000" dirty="0" smtClean="0"/>
              <a:t>R Programming, Fall 2016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426306" y="5127868"/>
            <a:ext cx="43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Alligator River’s Region, Australia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24" y="2239622"/>
            <a:ext cx="4444449" cy="28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7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</a:t>
            </a:r>
            <a:r>
              <a:rPr lang="en-US" dirty="0" err="1" smtClean="0"/>
              <a:t>ggmap</a:t>
            </a:r>
            <a:r>
              <a:rPr lang="en-US" dirty="0" smtClean="0"/>
              <a:t>, zoomed in, coded by sample type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Where are the sample types of interest located in relation to the mine?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389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radionuclides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90" y="1148879"/>
            <a:ext cx="5562992" cy="5562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72" y="1148879"/>
            <a:ext cx="5562992" cy="55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metals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74" y="1148881"/>
            <a:ext cx="5462213" cy="5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1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metals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95" y="1088413"/>
            <a:ext cx="5764550" cy="5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5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Now we can look at sample type, distance, time, and concentration of contaminant together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SHINY!!!!!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8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49100"/>
            <a:ext cx="8890000" cy="560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14" y="226804"/>
            <a:ext cx="7104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Ranger Uranium Mine, operational from 1980 - present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084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136" y="453609"/>
            <a:ext cx="229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Alligator Rivers Region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20" y="4085091"/>
            <a:ext cx="3060700" cy="196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30" y="1123963"/>
            <a:ext cx="4978400" cy="4927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49599" y="221714"/>
            <a:ext cx="6491716" cy="5948514"/>
            <a:chOff x="1349599" y="221714"/>
            <a:chExt cx="6491716" cy="5948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599" y="221714"/>
              <a:ext cx="6491716" cy="59485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56077" y="5583148"/>
              <a:ext cx="2237496" cy="587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26067" y="6345803"/>
            <a:ext cx="3797865" cy="369332"/>
            <a:chOff x="5226067" y="6345803"/>
            <a:chExt cx="3797865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6047286" y="6345803"/>
              <a:ext cx="2976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Doering</a:t>
              </a:r>
              <a:r>
                <a:rPr lang="en-US" i="1" dirty="0" smtClean="0"/>
                <a:t> and </a:t>
              </a:r>
              <a:r>
                <a:rPr lang="en-US" i="1" dirty="0" err="1" smtClean="0"/>
                <a:t>Boellhofer</a:t>
              </a:r>
              <a:r>
                <a:rPr lang="en-US" i="1" dirty="0" smtClean="0"/>
                <a:t>, 2016</a:t>
              </a:r>
              <a:endParaRPr lang="en-US" i="1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26067" y="6480326"/>
              <a:ext cx="829727" cy="2125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68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252"/>
            <a:ext cx="9144000" cy="34332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039" y="4215146"/>
            <a:ext cx="794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‘Environmental Research Institute of the Supervising Scientist’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863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i="1" dirty="0" smtClean="0"/>
              <a:t>Why do we want to look at animal/environmental radionuclide and metal concentrations in the region??</a:t>
            </a:r>
            <a:endParaRPr lang="en-US" sz="3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2631" y="2217134"/>
            <a:ext cx="91313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Impacts on </a:t>
            </a:r>
            <a:r>
              <a:rPr lang="en-US" sz="2400" dirty="0" err="1" smtClean="0"/>
              <a:t>Kakadu</a:t>
            </a:r>
            <a:r>
              <a:rPr lang="en-US" sz="2400" dirty="0" smtClean="0"/>
              <a:t> National Park (1/3 of land is park)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Overall impacts of uranium mining on water and fauna (2/3 of land is  aboriginal owned)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Concerns about contamination of bush foods, contamination of flora for wild animal consumption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90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4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There is some evidence for pre- and post- mining change</a:t>
            </a:r>
            <a:r>
              <a:rPr lang="is-IS" sz="2800" i="1" dirty="0" smtClean="0"/>
              <a:t>…...</a:t>
            </a:r>
            <a:endParaRPr lang="en-US" sz="2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59" y="1209349"/>
            <a:ext cx="5522680" cy="55226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459228" y="4071467"/>
            <a:ext cx="503941" cy="1995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7385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What have we chosen to look at in this data set??</a:t>
            </a:r>
            <a:endParaRPr lang="en-US" sz="36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2630" y="1316858"/>
            <a:ext cx="54904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u="sng" dirty="0" smtClean="0"/>
              <a:t>Sample types:</a:t>
            </a:r>
          </a:p>
          <a:p>
            <a:r>
              <a:rPr lang="de-DE" sz="2400" dirty="0"/>
              <a:t> </a:t>
            </a:r>
            <a:r>
              <a:rPr lang="de-DE" sz="2400" dirty="0" smtClean="0"/>
              <a:t>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Animals</a:t>
            </a:r>
          </a:p>
          <a:p>
            <a:r>
              <a:rPr lang="de-DE" sz="2400" dirty="0" smtClean="0"/>
              <a:t> 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Animals</a:t>
            </a:r>
            <a:endParaRPr lang="de-DE" sz="2400" dirty="0"/>
          </a:p>
          <a:p>
            <a:r>
              <a:rPr lang="de-DE" sz="2400" dirty="0"/>
              <a:t> </a:t>
            </a:r>
            <a:r>
              <a:rPr lang="de-DE" sz="2400" dirty="0" smtClean="0"/>
              <a:t>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</a:t>
            </a:r>
            <a:r>
              <a:rPr lang="de-DE" sz="2400" dirty="0" err="1" smtClean="0"/>
              <a:t>Plants</a:t>
            </a:r>
            <a:endParaRPr lang="de-DE" sz="2400" dirty="0" smtClean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</a:t>
            </a:r>
            <a:r>
              <a:rPr lang="de-DE" sz="2400" dirty="0" err="1" smtClean="0"/>
              <a:t>Plants</a:t>
            </a:r>
            <a:endParaRPr lang="en-US" sz="2400" dirty="0"/>
          </a:p>
          <a:p>
            <a:r>
              <a:rPr lang="de-DE" sz="2400" dirty="0" smtClean="0"/>
              <a:t> 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</a:t>
            </a:r>
            <a:r>
              <a:rPr lang="de-DE" sz="2400" dirty="0" err="1" smtClean="0"/>
              <a:t>Soil</a:t>
            </a:r>
            <a:r>
              <a:rPr lang="de-DE" sz="2400" dirty="0" smtClean="0"/>
              <a:t>  </a:t>
            </a:r>
            <a:endParaRPr lang="de-DE" sz="2400" dirty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Sediment</a:t>
            </a:r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Mollusc</a:t>
            </a:r>
            <a:r>
              <a:rPr lang="de-DE" sz="2400" dirty="0" smtClean="0"/>
              <a:t>              	</a:t>
            </a:r>
          </a:p>
          <a:p>
            <a:r>
              <a:rPr lang="de-DE" sz="2400" dirty="0" smtClean="0"/>
              <a:t>   	</a:t>
            </a:r>
            <a:r>
              <a:rPr lang="de-DE" sz="2400" dirty="0" err="1" smtClean="0"/>
              <a:t>Fish</a:t>
            </a:r>
            <a:r>
              <a:rPr lang="de-DE" sz="2400" dirty="0" smtClean="0"/>
              <a:t>              </a:t>
            </a:r>
            <a:endParaRPr lang="de-DE" sz="2400" dirty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Water</a:t>
            </a:r>
            <a:r>
              <a:rPr lang="de-DE" sz="2400" dirty="0" smtClean="0"/>
              <a:t>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u="sng" dirty="0" smtClean="0"/>
              <a:t>Date:</a:t>
            </a:r>
            <a:r>
              <a:rPr lang="en-US" sz="2400" dirty="0" smtClean="0"/>
              <a:t> 11/2/1976 to 11/30/2015</a:t>
            </a:r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u="sng" dirty="0"/>
              <a:t>Location</a:t>
            </a:r>
            <a:r>
              <a:rPr lang="en-US" sz="2400" dirty="0"/>
              <a:t>: </a:t>
            </a:r>
            <a:r>
              <a:rPr lang="en-US" sz="2400" dirty="0" smtClean="0"/>
              <a:t>Distance (km) </a:t>
            </a:r>
            <a:r>
              <a:rPr lang="en-US" sz="2400" dirty="0"/>
              <a:t>from the mine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21167" y="1316858"/>
            <a:ext cx="4522833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Measurements:</a:t>
            </a:r>
          </a:p>
          <a:p>
            <a:r>
              <a:rPr lang="en-US" sz="2400" dirty="0"/>
              <a:t>	</a:t>
            </a:r>
            <a:r>
              <a:rPr lang="en-US" sz="2400" b="1" i="1" dirty="0" smtClean="0"/>
              <a:t>Metals</a:t>
            </a:r>
            <a:r>
              <a:rPr lang="en-US" sz="2400" b="1" dirty="0" smtClean="0"/>
              <a:t>: </a:t>
            </a:r>
            <a:r>
              <a:rPr lang="en-US" sz="2400" dirty="0" smtClean="0"/>
              <a:t>Cu, As, </a:t>
            </a:r>
            <a:r>
              <a:rPr lang="en-US" sz="2400" dirty="0" err="1" smtClean="0"/>
              <a:t>Pb</a:t>
            </a:r>
            <a:r>
              <a:rPr lang="en-US" sz="2400" dirty="0" smtClean="0"/>
              <a:t>, Hg</a:t>
            </a:r>
          </a:p>
          <a:p>
            <a:r>
              <a:rPr lang="en-US" sz="2400" dirty="0"/>
              <a:t>	</a:t>
            </a:r>
            <a:r>
              <a:rPr lang="en-US" sz="2400" b="1" i="1" dirty="0" smtClean="0"/>
              <a:t>Radionuclides (summed)</a:t>
            </a:r>
            <a:r>
              <a:rPr lang="en-US" sz="2400" dirty="0" smtClean="0"/>
              <a:t>:</a:t>
            </a:r>
          </a:p>
          <a:p>
            <a:pPr lvl="4"/>
            <a:r>
              <a:rPr lang="en-US" sz="2400" dirty="0" smtClean="0"/>
              <a:t>			U238 </a:t>
            </a:r>
          </a:p>
          <a:p>
            <a:pPr lvl="4"/>
            <a:r>
              <a:rPr lang="is-IS" sz="2400" dirty="0" smtClean="0"/>
              <a:t>			U234</a:t>
            </a:r>
            <a:r>
              <a:rPr lang="en-US" sz="2400" dirty="0" smtClean="0"/>
              <a:t> </a:t>
            </a:r>
          </a:p>
          <a:p>
            <a:pPr lvl="4"/>
            <a:r>
              <a:rPr lang="en-US" sz="2400" dirty="0" smtClean="0"/>
              <a:t>			Th230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Ra226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Pb210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Po210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Th232</a:t>
            </a:r>
            <a:endParaRPr lang="en-US" sz="2400" dirty="0"/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Ra228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Th228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Ac227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K40</a:t>
            </a:r>
            <a:endParaRPr lang="en-US" sz="2400" dirty="0"/>
          </a:p>
          <a:p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164746" y="2203753"/>
            <a:ext cx="1456421" cy="2970352"/>
            <a:chOff x="3164746" y="2129057"/>
            <a:chExt cx="1456421" cy="297035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467110" y="2129057"/>
              <a:ext cx="115405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164746" y="2136511"/>
              <a:ext cx="1456421" cy="29628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621167" y="2136512"/>
              <a:ext cx="0" cy="23825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547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4008"/>
            <a:ext cx="8229600" cy="4130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Specifically:</a:t>
            </a:r>
          </a:p>
          <a:p>
            <a:pPr marL="0" indent="0">
              <a:buNone/>
            </a:pPr>
            <a:r>
              <a:rPr lang="en-US" sz="2800" dirty="0" smtClean="0"/>
              <a:t>	Where are the sample types of interest located in relation to the mine?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How does the concentration of radionuclides and metals change with distance from the mine?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What questions have we decided to ask?</a:t>
            </a:r>
            <a:endParaRPr lang="en-US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03923" y="1561839"/>
            <a:ext cx="84828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Overarching: How has the Ranger Mine contaminated the surrounding Alligators River Region with radionuclides and metals?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590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Where are the sample types of interest located in relation to the mine?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534</TotalTime>
  <Words>357</Words>
  <Application>Microsoft Macintosh PowerPoint</Application>
  <PresentationFormat>On-screen Show (4:3)</PresentationFormat>
  <Paragraphs>65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Black</vt:lpstr>
      <vt:lpstr>What do we know about Metals and Radionuclides coming from  The Ranger Mine?? </vt:lpstr>
      <vt:lpstr>PowerPoint Presentation</vt:lpstr>
      <vt:lpstr>PowerPoint Presentation</vt:lpstr>
      <vt:lpstr>PowerPoint Presentation</vt:lpstr>
      <vt:lpstr>Why do we want to look at animal/environmental radionuclide and metal concentrations in the region??</vt:lpstr>
      <vt:lpstr>There is some evidence for pre- and post- mining change…...</vt:lpstr>
      <vt:lpstr>What have we chosen to look at in this data set??</vt:lpstr>
      <vt:lpstr>What questions have we decided to ask?</vt:lpstr>
      <vt:lpstr>Where are the sample types of interest located in relation to the mine? </vt:lpstr>
      <vt:lpstr>Where are the sample types of interest located in relation to the mine? </vt:lpstr>
      <vt:lpstr>How does the concentration of radionuclides change with distance from the mine? </vt:lpstr>
      <vt:lpstr>How does the concentration of metals change with distance from the mine? </vt:lpstr>
      <vt:lpstr>How does the concentration of metals change with distance from the mine? </vt:lpstr>
      <vt:lpstr>Now we can look at sample type, distance, time, and concentration of contaminant together</vt:lpstr>
    </vt:vector>
  </TitlesOfParts>
  <Company>University of Idaho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we know about Metals and Radionuclides coming from  The Ranger Mine?? </dc:title>
  <dc:creator>Chloe Stenkamp-Strahm</dc:creator>
  <cp:lastModifiedBy>Chloe Stenkamp-Strahm</cp:lastModifiedBy>
  <cp:revision>19</cp:revision>
  <dcterms:created xsi:type="dcterms:W3CDTF">2016-12-01T18:25:27Z</dcterms:created>
  <dcterms:modified xsi:type="dcterms:W3CDTF">2016-12-02T03:55:07Z</dcterms:modified>
</cp:coreProperties>
</file>